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</p:sldIdLst>
  <p:sldSz cx="9906000" cy="6858000" type="A4"/>
  <p:notesSz cx="9906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6D3953-E0E5-4151-8A9C-DEA5529CBA03}" v="3" dt="2020-12-14T14:29:04.198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18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ael Date" userId="27fcd74b-97b7-4b14-b1ae-b99535e17fa0" providerId="ADAL" clId="{D86D3953-E0E5-4151-8A9C-DEA5529CBA03}"/>
    <pc:docChg chg="custSel modSld">
      <pc:chgData name="Rachael Date" userId="27fcd74b-97b7-4b14-b1ae-b99535e17fa0" providerId="ADAL" clId="{D86D3953-E0E5-4151-8A9C-DEA5529CBA03}" dt="2020-12-14T14:31:30.808" v="39" actId="207"/>
      <pc:docMkLst>
        <pc:docMk/>
      </pc:docMkLst>
      <pc:sldChg chg="modSp mod">
        <pc:chgData name="Rachael Date" userId="27fcd74b-97b7-4b14-b1ae-b99535e17fa0" providerId="ADAL" clId="{D86D3953-E0E5-4151-8A9C-DEA5529CBA03}" dt="2020-12-14T14:26:00.961" v="14" actId="207"/>
        <pc:sldMkLst>
          <pc:docMk/>
          <pc:sldMk cId="0" sldId="256"/>
        </pc:sldMkLst>
        <pc:graphicFrameChg chg="modGraphic">
          <ac:chgData name="Rachael Date" userId="27fcd74b-97b7-4b14-b1ae-b99535e17fa0" providerId="ADAL" clId="{D86D3953-E0E5-4151-8A9C-DEA5529CBA03}" dt="2020-12-14T14:26:00.961" v="14" actId="207"/>
          <ac:graphicFrameMkLst>
            <pc:docMk/>
            <pc:sldMk cId="0" sldId="256"/>
            <ac:graphicFrameMk id="2" creationId="{00000000-0000-0000-0000-000000000000}"/>
          </ac:graphicFrameMkLst>
        </pc:graphicFrameChg>
      </pc:sldChg>
      <pc:sldChg chg="modSp mod">
        <pc:chgData name="Rachael Date" userId="27fcd74b-97b7-4b14-b1ae-b99535e17fa0" providerId="ADAL" clId="{D86D3953-E0E5-4151-8A9C-DEA5529CBA03}" dt="2020-12-14T14:31:23.473" v="38" actId="207"/>
        <pc:sldMkLst>
          <pc:docMk/>
          <pc:sldMk cId="0" sldId="257"/>
        </pc:sldMkLst>
        <pc:graphicFrameChg chg="mod modGraphic">
          <ac:chgData name="Rachael Date" userId="27fcd74b-97b7-4b14-b1ae-b99535e17fa0" providerId="ADAL" clId="{D86D3953-E0E5-4151-8A9C-DEA5529CBA03}" dt="2020-12-14T14:31:23.473" v="38" actId="207"/>
          <ac:graphicFrameMkLst>
            <pc:docMk/>
            <pc:sldMk cId="0" sldId="257"/>
            <ac:graphicFrameMk id="2" creationId="{00000000-0000-0000-0000-000000000000}"/>
          </ac:graphicFrameMkLst>
        </pc:graphicFrameChg>
      </pc:sldChg>
      <pc:sldChg chg="modSp mod">
        <pc:chgData name="Rachael Date" userId="27fcd74b-97b7-4b14-b1ae-b99535e17fa0" providerId="ADAL" clId="{D86D3953-E0E5-4151-8A9C-DEA5529CBA03}" dt="2020-12-14T14:31:30.808" v="39" actId="207"/>
        <pc:sldMkLst>
          <pc:docMk/>
          <pc:sldMk cId="0" sldId="258"/>
        </pc:sldMkLst>
        <pc:graphicFrameChg chg="mod modGraphic">
          <ac:chgData name="Rachael Date" userId="27fcd74b-97b7-4b14-b1ae-b99535e17fa0" providerId="ADAL" clId="{D86D3953-E0E5-4151-8A9C-DEA5529CBA03}" dt="2020-12-14T14:31:30.808" v="39" actId="207"/>
          <ac:graphicFrameMkLst>
            <pc:docMk/>
            <pc:sldMk cId="0" sldId="258"/>
            <ac:graphicFrameMk id="2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42950" y="2125980"/>
            <a:ext cx="84201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9530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01590" y="1577340"/>
            <a:ext cx="430911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905999" cy="68579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5300" y="274320"/>
            <a:ext cx="89154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95300" y="1577340"/>
            <a:ext cx="89154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3/9/2022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833185"/>
              </p:ext>
            </p:extLst>
          </p:nvPr>
        </p:nvGraphicFramePr>
        <p:xfrm>
          <a:off x="519112" y="234441"/>
          <a:ext cx="8836657" cy="63187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88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11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09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49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565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400" b="1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W e e k</a:t>
                      </a:r>
                      <a:r>
                        <a:rPr sz="1400" b="1" spc="55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 </a:t>
                      </a:r>
                      <a:r>
                        <a:rPr sz="1400" b="1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1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2032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Monday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2032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10489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Tuesday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15875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ts val="1670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Wednesday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28575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25095">
                        <a:lnSpc>
                          <a:spcPts val="167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Thursday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2E528F"/>
                      </a:solidFill>
                      <a:prstDash val="solid"/>
                    </a:lnL>
                    <a:lnR w="28575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Friday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15875" marB="0">
                    <a:lnL w="28575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40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  <a:spcBef>
                          <a:spcPts val="1330"/>
                        </a:spcBef>
                      </a:pP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r>
                        <a:rPr sz="1050" spc="-3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Course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035">
                        <a:lnSpc>
                          <a:spcPct val="100000"/>
                        </a:lnSpc>
                      </a:pPr>
                      <a:endParaRPr lang="en-GB" sz="1400" b="0" spc="0" dirty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153035">
                        <a:lnSpc>
                          <a:spcPct val="100000"/>
                        </a:lnSpc>
                      </a:pPr>
                      <a:endParaRPr lang="en-GB" sz="1200" b="0" spc="0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153035">
                        <a:lnSpc>
                          <a:spcPct val="100000"/>
                        </a:lnSpc>
                      </a:pPr>
                      <a:r>
                        <a:rPr sz="1000" b="1" spc="-5" dirty="0" smtClean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 </a:t>
                      </a:r>
                      <a:r>
                        <a:rPr lang="en-GB" sz="1000" b="0" spc="-5" dirty="0" smtClean="0">
                          <a:solidFill>
                            <a:schemeClr val="tx1"/>
                          </a:solidFill>
                          <a:latin typeface="Heebo Black"/>
                          <a:cs typeface="Heebo Black"/>
                        </a:rPr>
                        <a:t>Roasted </a:t>
                      </a:r>
                      <a:r>
                        <a:rPr sz="1000" b="0" spc="-5" dirty="0" smtClean="0">
                          <a:solidFill>
                            <a:schemeClr val="tx1"/>
                          </a:solidFill>
                          <a:latin typeface="Heebo Black"/>
                          <a:cs typeface="Heebo Black"/>
                        </a:rPr>
                        <a:t>Chicken</a:t>
                      </a:r>
                      <a:r>
                        <a:rPr sz="1000" b="0" spc="-10" dirty="0" smtClean="0">
                          <a:solidFill>
                            <a:schemeClr val="tx1"/>
                          </a:solidFill>
                          <a:latin typeface="Heebo Black"/>
                          <a:cs typeface="Heebo Black"/>
                        </a:rPr>
                        <a:t> </a:t>
                      </a:r>
                      <a:r>
                        <a:rPr sz="1000" b="0" spc="-10" dirty="0">
                          <a:solidFill>
                            <a:schemeClr val="tx1"/>
                          </a:solidFill>
                          <a:latin typeface="Heebo Black"/>
                          <a:cs typeface="Heebo Black"/>
                        </a:rPr>
                        <a:t>Leg</a:t>
                      </a:r>
                      <a:endParaRPr sz="1000" b="0" dirty="0">
                        <a:solidFill>
                          <a:schemeClr val="tx1"/>
                        </a:solidFill>
                        <a:latin typeface="Heebo Black"/>
                        <a:cs typeface="Heebo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473075" marR="270510" indent="-195580" algn="ctr">
                        <a:lnSpc>
                          <a:spcPts val="1080"/>
                        </a:lnSpc>
                        <a:spcBef>
                          <a:spcPts val="1015"/>
                        </a:spcBef>
                      </a:pPr>
                      <a:r>
                        <a:rPr lang="en-GB" sz="1000" spc="-5" dirty="0" smtClean="0">
                          <a:solidFill>
                            <a:srgbClr val="FF0000"/>
                          </a:solidFill>
                          <a:latin typeface="Arial Black"/>
                          <a:cs typeface="Arial Black"/>
                        </a:rPr>
                        <a:t>  </a:t>
                      </a:r>
                      <a:r>
                        <a:rPr lang="en-GB" sz="1000" spc="-5" dirty="0" smtClean="0">
                          <a:solidFill>
                            <a:schemeClr val="tx1"/>
                          </a:solidFill>
                          <a:latin typeface="Arial Black"/>
                          <a:cs typeface="Arial Black"/>
                        </a:rPr>
                        <a:t>Beef Burger with</a:t>
                      </a:r>
                      <a:r>
                        <a:rPr lang="en-GB" sz="1000" spc="-5" baseline="0" dirty="0" smtClean="0">
                          <a:solidFill>
                            <a:schemeClr val="tx1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lang="en-GB" sz="1000" spc="-5" dirty="0" smtClean="0">
                          <a:solidFill>
                            <a:schemeClr val="tx1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lang="en-GB" sz="1000" b="1" spc="-5" dirty="0" smtClean="0">
                          <a:solidFill>
                            <a:schemeClr val="bg1"/>
                          </a:solidFill>
                          <a:latin typeface="Arial Black"/>
                          <a:cs typeface="Arial Black"/>
                        </a:rPr>
                        <a:t>Cheese</a:t>
                      </a:r>
                      <a:endParaRPr sz="1000" b="1" dirty="0">
                        <a:solidFill>
                          <a:schemeClr val="bg1"/>
                        </a:solidFill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marL="13208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Turkey</a:t>
                      </a:r>
                      <a:r>
                        <a:rPr lang="en-GB" sz="1000" spc="-5" baseline="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Vegetable Pie 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08279" marR="199390" indent="-1270" algn="ctr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Pulled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Ham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Macaroni cheese  Bake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1905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Please note there is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no upper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service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on</a:t>
                      </a:r>
                      <a:r>
                        <a:rPr sz="1000" spc="13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fridays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33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Vegetarian</a:t>
                      </a:r>
                      <a:r>
                        <a:rPr sz="1050" spc="-7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69215" marR="60960" indent="19685">
                        <a:lnSpc>
                          <a:spcPts val="1080"/>
                        </a:lnSpc>
                      </a:pPr>
                      <a:endParaRPr lang="en-GB" sz="1650" spc="0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69215" marR="60960" indent="19685">
                        <a:lnSpc>
                          <a:spcPts val="1080"/>
                        </a:lnSpc>
                      </a:pPr>
                      <a:endParaRPr lang="en-GB" sz="1650" spc="0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69215" marR="60960" indent="19685" algn="ctr">
                        <a:lnSpc>
                          <a:spcPts val="1080"/>
                        </a:lnSpc>
                      </a:pPr>
                      <a:r>
                        <a:rPr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Cheese </a:t>
                      </a:r>
                      <a:r>
                        <a:rPr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Pasta</a:t>
                      </a: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            </a:t>
                      </a:r>
                      <a:r>
                        <a:rPr sz="1000" spc="-4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lang="en-GB" sz="1000" spc="-4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        </a:t>
                      </a:r>
                      <a:r>
                        <a:rPr sz="1000" spc="-1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Bake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 marL="122555">
                        <a:lnSpc>
                          <a:spcPct val="100000"/>
                        </a:lnSpc>
                      </a:pP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Jacket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Potato</a:t>
                      </a:r>
                      <a:r>
                        <a:rPr sz="1000" spc="2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Bar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 dirty="0">
                        <a:latin typeface="Times New Roman"/>
                        <a:cs typeface="Times New Roman"/>
                      </a:endParaRPr>
                    </a:p>
                    <a:p>
                      <a:pPr marL="95250" marR="90805" indent="306070" algn="ctr">
                        <a:lnSpc>
                          <a:spcPts val="1080"/>
                        </a:lnSpc>
                      </a:pP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Roasted</a:t>
                      </a:r>
                      <a:r>
                        <a:rPr lang="en-GB" sz="1000" spc="-5" baseline="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Vegetable Potato Hot Pot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 marL="220345">
                        <a:lnSpc>
                          <a:spcPct val="100000"/>
                        </a:lnSpc>
                      </a:pPr>
                      <a:r>
                        <a:rPr lang="en-GB" sz="1000" spc="-5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Vegetable Burgers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764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Accompaniments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95250" marR="88900" algn="ctr">
                        <a:lnSpc>
                          <a:spcPts val="1080"/>
                        </a:lnSpc>
                      </a:pP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Oven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Baked Diced  Potatoes, Beans</a:t>
                      </a:r>
                      <a:r>
                        <a:rPr sz="1000" spc="-4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71120" marR="63500" indent="-1270" algn="ctr">
                        <a:lnSpc>
                          <a:spcPts val="1080"/>
                        </a:lnSpc>
                      </a:pP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Chips,</a:t>
                      </a:r>
                      <a:r>
                        <a:rPr sz="1000" spc="-1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Vegetables &amp;</a:t>
                      </a:r>
                      <a:r>
                        <a:rPr sz="1000" spc="-4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147320" marR="127635" indent="-13970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Broccoli,</a:t>
                      </a:r>
                      <a:r>
                        <a:rPr sz="1000" spc="-6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Crushed  Potatoes &amp;</a:t>
                      </a:r>
                      <a:r>
                        <a:rPr sz="1000" spc="-3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198755" marR="193040" indent="-635" algn="ctr">
                        <a:lnSpc>
                          <a:spcPts val="108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Coleslaw, Beans,  Potato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Wedges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7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Chilled</a:t>
                      </a:r>
                      <a:r>
                        <a:rPr sz="1050" spc="-3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Shelves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 dirty="0">
                        <a:latin typeface="Times New Roman"/>
                        <a:cs typeface="Times New Roman"/>
                      </a:endParaRPr>
                    </a:p>
                    <a:p>
                      <a:pPr marL="777875" marR="351155" indent="-419734">
                        <a:lnSpc>
                          <a:spcPts val="1730"/>
                        </a:lnSpc>
                      </a:pPr>
                      <a:r>
                        <a:rPr lang="en-GB" sz="1600" spc="-15" baseline="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              </a:t>
                      </a:r>
                      <a:r>
                        <a:rPr sz="1600" spc="-1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Yoghurts</a:t>
                      </a:r>
                      <a:r>
                        <a:rPr sz="1600" spc="-1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. </a:t>
                      </a:r>
                      <a:r>
                        <a:rPr sz="16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Jellies </a:t>
                      </a:r>
                      <a:r>
                        <a:rPr sz="16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 </a:t>
                      </a:r>
                      <a:r>
                        <a:rPr sz="16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Fruit</a:t>
                      </a:r>
                      <a:r>
                        <a:rPr sz="1600" spc="7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600" spc="-1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Pots</a:t>
                      </a:r>
                      <a:endParaRPr sz="16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803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Desserts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 dirty="0">
                        <a:latin typeface="Times New Roman"/>
                        <a:cs typeface="Times New Roman"/>
                      </a:endParaRPr>
                    </a:p>
                    <a:p>
                      <a:pPr marL="248920" marR="214629" indent="-27940" algn="ctr">
                        <a:lnSpc>
                          <a:spcPts val="1080"/>
                        </a:lnSpc>
                      </a:pP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Muffin</a:t>
                      </a:r>
                      <a:r>
                        <a:rPr lang="en-GB" sz="1000" spc="-5" baseline="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of the Day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483870" marR="61594" indent="-413384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Apple Crumble</a:t>
                      </a:r>
                      <a:r>
                        <a:rPr sz="1000" spc="-5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With  Custard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316865" marR="310515" algn="ctr">
                        <a:lnSpc>
                          <a:spcPts val="1080"/>
                        </a:lnSpc>
                        <a:spcBef>
                          <a:spcPts val="940"/>
                        </a:spcBef>
                      </a:pPr>
                      <a:r>
                        <a:rPr sz="1000" spc="-1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Sponge</a:t>
                      </a:r>
                      <a:r>
                        <a:rPr sz="1000" spc="-4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With </a:t>
                      </a:r>
                      <a:r>
                        <a:rPr sz="100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Custard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 dirty="0">
                        <a:latin typeface="Times New Roman"/>
                        <a:cs typeface="Times New Roman"/>
                      </a:endParaRPr>
                    </a:p>
                    <a:p>
                      <a:pPr marL="514350" marR="220979" indent="-285115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Warm Chocolate  Brownie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593915"/>
              </p:ext>
            </p:extLst>
          </p:nvPr>
        </p:nvGraphicFramePr>
        <p:xfrm>
          <a:off x="519112" y="234441"/>
          <a:ext cx="8836657" cy="64143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88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11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09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49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565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400" b="1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W e e k</a:t>
                      </a:r>
                      <a:r>
                        <a:rPr sz="1400" b="1" spc="55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 </a:t>
                      </a:r>
                      <a:r>
                        <a:rPr sz="1400" b="1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2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2032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Monday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2032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10489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Tuesday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15875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ts val="1670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Wednesday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28575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25095">
                        <a:lnSpc>
                          <a:spcPts val="167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Thursday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2E528F"/>
                      </a:solidFill>
                      <a:prstDash val="solid"/>
                    </a:lnL>
                    <a:lnR w="28575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Friday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15875" marB="0">
                    <a:lnL w="28575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40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  <a:spcBef>
                          <a:spcPts val="1330"/>
                        </a:spcBef>
                      </a:pP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r>
                        <a:rPr sz="1050" spc="-3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Course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lang="en-GB" sz="1000" b="1" spc="-10" dirty="0" smtClean="0">
                        <a:solidFill>
                          <a:srgbClr val="FF0000"/>
                        </a:solidFill>
                        <a:latin typeface="Heebo Black"/>
                        <a:cs typeface="Times New Roman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lang="en-GB" sz="1000" b="1" spc="-10" baseline="0" dirty="0" smtClean="0">
                          <a:solidFill>
                            <a:srgbClr val="FF0000"/>
                          </a:solidFill>
                          <a:latin typeface="Heebo Black"/>
                          <a:cs typeface="Times New Roman"/>
                        </a:rPr>
                        <a:t>        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lang="en-GB" sz="1400" dirty="0" smtClean="0">
                          <a:latin typeface="Times New Roman"/>
                          <a:cs typeface="Times New Roman"/>
                        </a:rPr>
                        <a:t>Chicken ragout with Vegetables</a:t>
                      </a: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715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159385" marR="121920" indent="-29209">
                        <a:lnSpc>
                          <a:spcPts val="1080"/>
                        </a:lnSpc>
                        <a:spcBef>
                          <a:spcPts val="1015"/>
                        </a:spcBef>
                      </a:pPr>
                      <a:r>
                        <a:rPr lang="en-GB" sz="1000" dirty="0" smtClean="0">
                          <a:solidFill>
                            <a:srgbClr val="FF0000"/>
                          </a:solidFill>
                          <a:latin typeface="Arial Black"/>
                          <a:cs typeface="Arial Black"/>
                        </a:rPr>
                        <a:t>Pepperoni Pizza</a:t>
                      </a:r>
                    </a:p>
                    <a:p>
                      <a:pPr marL="159385" marR="121920" indent="-29209">
                        <a:lnSpc>
                          <a:spcPts val="1080"/>
                        </a:lnSpc>
                        <a:spcBef>
                          <a:spcPts val="1015"/>
                        </a:spcBef>
                      </a:pPr>
                      <a:endParaRPr sz="1000" dirty="0">
                        <a:solidFill>
                          <a:srgbClr val="FF0000"/>
                        </a:solidFill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marL="20066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en-GB" sz="1000" spc="-1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Southern Fried Chicken Burger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566420" marR="299085" indent="-260985" algn="ctr">
                        <a:lnSpc>
                          <a:spcPts val="1080"/>
                        </a:lnSpc>
                        <a:spcBef>
                          <a:spcPts val="1015"/>
                        </a:spcBef>
                      </a:pPr>
                      <a:r>
                        <a:rPr lang="en-GB" sz="1000" dirty="0" smtClean="0">
                          <a:latin typeface="Arial Black"/>
                          <a:cs typeface="Arial Black"/>
                        </a:rPr>
                        <a:t>Hot</a:t>
                      </a:r>
                      <a:r>
                        <a:rPr lang="en-GB" sz="1000" baseline="0" dirty="0" smtClean="0">
                          <a:latin typeface="Arial Black"/>
                          <a:cs typeface="Arial Black"/>
                        </a:rPr>
                        <a:t> Dogs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85"/>
                        </a:spcBef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Please note there is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no upper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service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on</a:t>
                      </a:r>
                      <a:r>
                        <a:rPr sz="1000" spc="13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fridays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33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Vegetarian</a:t>
                      </a:r>
                      <a:r>
                        <a:rPr sz="1050" spc="-7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lang="en-GB" sz="1200" b="1" u="none" dirty="0" smtClean="0">
                          <a:latin typeface="Times New Roman"/>
                          <a:cs typeface="Times New Roman"/>
                        </a:rPr>
                        <a:t>Cheese &amp; onion slices</a:t>
                      </a:r>
                      <a:endParaRPr sz="1200" b="1" u="none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000" dirty="0">
                        <a:latin typeface="Times New Roman"/>
                        <a:cs typeface="Times New Roman"/>
                      </a:endParaRPr>
                    </a:p>
                    <a:p>
                      <a:pPr marL="122555">
                        <a:lnSpc>
                          <a:spcPct val="100000"/>
                        </a:lnSpc>
                      </a:pP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Jacket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Potato</a:t>
                      </a:r>
                      <a:r>
                        <a:rPr sz="1000" spc="2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Bar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marL="137160" marR="128905" indent="-1270" algn="ctr">
                        <a:lnSpc>
                          <a:spcPts val="1080"/>
                        </a:lnSpc>
                      </a:pP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Classic</a:t>
                      </a:r>
                      <a:r>
                        <a:rPr lang="en-GB" sz="1000" spc="-5" baseline="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Pasta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Bake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935" marR="191770" indent="-422275" algn="r">
                        <a:lnSpc>
                          <a:spcPts val="1080"/>
                        </a:lnSpc>
                      </a:pPr>
                      <a:endParaRPr lang="en-GB" sz="1400" spc="0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622935" marR="191770" indent="-422275" algn="r">
                        <a:lnSpc>
                          <a:spcPts val="1080"/>
                        </a:lnSpc>
                      </a:pPr>
                      <a:endParaRPr lang="en-GB" sz="1400" spc="0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622935" marR="191770" indent="-422275" algn="r">
                        <a:lnSpc>
                          <a:spcPts val="1080"/>
                        </a:lnSpc>
                      </a:pPr>
                      <a:endParaRPr lang="en-GB" sz="1400" spc="0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622935" marR="191770" indent="-422275" algn="r">
                        <a:lnSpc>
                          <a:spcPts val="1080"/>
                        </a:lnSpc>
                      </a:pPr>
                      <a:endParaRPr lang="en-GB" sz="1400" spc="0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622935" marR="191770" indent="-422275" algn="r">
                        <a:lnSpc>
                          <a:spcPts val="1080"/>
                        </a:lnSpc>
                      </a:pPr>
                      <a:endParaRPr lang="en-GB" sz="1400" spc="0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  <a:p>
                      <a:pPr marL="509905" marR="170815" lvl="0" indent="-332740" defTabSz="914400" eaLnBrk="1" fontAlgn="auto" latinLnBrk="0" hangingPunct="1">
                        <a:lnSpc>
                          <a:spcPts val="108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0" cap="none" spc="-10" normalizeH="0" baseline="0" noProof="0" dirty="0" smtClean="0">
                          <a:ln>
                            <a:noFill/>
                          </a:ln>
                          <a:solidFill>
                            <a:srgbClr val="1F2950"/>
                          </a:solidFill>
                          <a:effectLst/>
                          <a:uLnTx/>
                          <a:uFillTx/>
                          <a:latin typeface="Arial Black"/>
                          <a:ea typeface="+mn-ea"/>
                          <a:cs typeface="Arial Black"/>
                        </a:rPr>
                        <a:t>Quorn </a:t>
                      </a:r>
                      <a:r>
                        <a:rPr kumimoji="0" lang="en-GB" sz="1000" b="0" i="0" u="none" strike="noStrike" kern="0" cap="none" spc="-5" normalizeH="0" baseline="0" noProof="0" dirty="0" smtClean="0">
                          <a:ln>
                            <a:noFill/>
                          </a:ln>
                          <a:solidFill>
                            <a:srgbClr val="1F2950"/>
                          </a:solidFill>
                          <a:effectLst/>
                          <a:uLnTx/>
                          <a:uFillTx/>
                          <a:latin typeface="Arial Black"/>
                          <a:ea typeface="+mn-ea"/>
                          <a:cs typeface="Arial Black"/>
                        </a:rPr>
                        <a:t>&amp;</a:t>
                      </a:r>
                      <a:r>
                        <a:rPr kumimoji="0" lang="en-GB" sz="1000" b="0" i="0" u="none" strike="noStrike" kern="0" cap="none" spc="-40" normalizeH="0" baseline="0" noProof="0" dirty="0" smtClean="0">
                          <a:ln>
                            <a:noFill/>
                          </a:ln>
                          <a:solidFill>
                            <a:srgbClr val="1F2950"/>
                          </a:solidFill>
                          <a:effectLst/>
                          <a:uLnTx/>
                          <a:uFillTx/>
                          <a:latin typeface="Arial Black"/>
                          <a:ea typeface="+mn-ea"/>
                          <a:cs typeface="Arial Black"/>
                        </a:rPr>
                        <a:t> </a:t>
                      </a:r>
                      <a:r>
                        <a:rPr kumimoji="0" lang="en-GB" sz="1000" b="0" i="0" u="none" strike="noStrike" kern="0" cap="none" spc="-5" normalizeH="0" baseline="0" noProof="0" dirty="0" smtClean="0">
                          <a:ln>
                            <a:noFill/>
                          </a:ln>
                          <a:solidFill>
                            <a:srgbClr val="1F2950"/>
                          </a:solidFill>
                          <a:effectLst/>
                          <a:uLnTx/>
                          <a:uFillTx/>
                          <a:latin typeface="Arial Black"/>
                          <a:ea typeface="+mn-ea"/>
                          <a:cs typeface="Arial Black"/>
                        </a:rPr>
                        <a:t>Cheese  Burger</a:t>
                      </a:r>
                      <a:endParaRPr kumimoji="0" lang="en-GB" sz="10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Black"/>
                        <a:ea typeface="+mn-ea"/>
                        <a:cs typeface="Arial Black"/>
                      </a:endParaRPr>
                    </a:p>
                    <a:p>
                      <a:pPr marL="622935" marR="191770" indent="-422275" algn="l">
                        <a:lnSpc>
                          <a:spcPts val="1080"/>
                        </a:lnSpc>
                      </a:pPr>
                      <a:endParaRPr lang="en-GB" sz="1400" spc="0" dirty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764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Accompaniments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469900" marR="59690" indent="-404495" algn="ctr">
                        <a:lnSpc>
                          <a:spcPts val="1080"/>
                        </a:lnSpc>
                      </a:pP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Vegetables,</a:t>
                      </a:r>
                      <a:r>
                        <a:rPr lang="en-GB" sz="1000" spc="-5" baseline="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Baked Beans</a:t>
                      </a:r>
                      <a:r>
                        <a:rPr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Salad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71120" marR="63500" indent="-1270" algn="ctr">
                        <a:lnSpc>
                          <a:spcPts val="1080"/>
                        </a:lnSpc>
                      </a:pPr>
                      <a:r>
                        <a:rPr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Rice, </a:t>
                      </a: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Mash</a:t>
                      </a:r>
                      <a:r>
                        <a:rPr sz="1000" spc="-1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,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Vegetables &amp;</a:t>
                      </a:r>
                      <a:r>
                        <a:rPr sz="1000" spc="-4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65405" marR="58419" algn="ctr">
                        <a:lnSpc>
                          <a:spcPts val="1080"/>
                        </a:lnSpc>
                        <a:spcBef>
                          <a:spcPts val="5"/>
                        </a:spcBef>
                      </a:pPr>
                      <a:r>
                        <a:rPr sz="1000" spc="-1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Potato Fries </a:t>
                      </a:r>
                      <a:r>
                        <a:rPr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Coleslaw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, Beans &amp;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337820" marR="249554" indent="-81280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Potato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Wedges,  Peas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7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Chilled</a:t>
                      </a:r>
                      <a:r>
                        <a:rPr sz="1050" spc="-3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Shelves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 dirty="0">
                        <a:latin typeface="Times New Roman"/>
                        <a:cs typeface="Times New Roman"/>
                      </a:endParaRPr>
                    </a:p>
                    <a:p>
                      <a:pPr marL="777875" marR="351155" indent="-419734">
                        <a:lnSpc>
                          <a:spcPts val="1730"/>
                        </a:lnSpc>
                      </a:pPr>
                      <a:r>
                        <a:rPr sz="1600" spc="-5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600" spc="-1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Yoghurts. </a:t>
                      </a:r>
                      <a:r>
                        <a:rPr sz="16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Jellies </a:t>
                      </a:r>
                      <a:r>
                        <a:rPr sz="16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 </a:t>
                      </a:r>
                      <a:r>
                        <a:rPr sz="16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Fruit</a:t>
                      </a:r>
                      <a:r>
                        <a:rPr sz="1600" spc="7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600" spc="-1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Pots</a:t>
                      </a:r>
                      <a:endParaRPr sz="16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803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Desserts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426084" marR="200660" indent="-216535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Waffle Bar</a:t>
                      </a:r>
                      <a:r>
                        <a:rPr sz="1000" spc="-6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with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Toppings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483870" marR="144145" indent="-330835">
                        <a:lnSpc>
                          <a:spcPts val="1080"/>
                        </a:lnSpc>
                      </a:pP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Jam Sponge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With  Custard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433705" marR="127635" indent="-300355">
                        <a:lnSpc>
                          <a:spcPts val="1080"/>
                        </a:lnSpc>
                      </a:pP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Pancake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Bar With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Toppings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120014" marR="112395" algn="ctr">
                        <a:lnSpc>
                          <a:spcPts val="1080"/>
                        </a:lnSpc>
                        <a:spcBef>
                          <a:spcPts val="940"/>
                        </a:spcBef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Apple &amp;</a:t>
                      </a:r>
                      <a:r>
                        <a:rPr sz="1000" spc="-6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Strawberry  Crumble with  Custard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705279"/>
              </p:ext>
            </p:extLst>
          </p:nvPr>
        </p:nvGraphicFramePr>
        <p:xfrm>
          <a:off x="519112" y="234441"/>
          <a:ext cx="8836657" cy="65305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88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8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011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09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49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5659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400" b="1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W e e k</a:t>
                      </a:r>
                      <a:r>
                        <a:rPr sz="1400" b="1" spc="55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 </a:t>
                      </a:r>
                      <a:r>
                        <a:rPr sz="1400" b="1" dirty="0">
                          <a:solidFill>
                            <a:srgbClr val="1F2950"/>
                          </a:solidFill>
                          <a:latin typeface="Heebo Black"/>
                          <a:cs typeface="Heebo Black"/>
                        </a:rPr>
                        <a:t>3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2032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Monday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2032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10489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Tuesday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15875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30175">
                        <a:lnSpc>
                          <a:spcPts val="1670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Wednesday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0" marB="0">
                    <a:lnL w="12700">
                      <a:solidFill>
                        <a:srgbClr val="2E528F"/>
                      </a:solidFill>
                      <a:prstDash val="solid"/>
                    </a:lnL>
                    <a:lnR w="28575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25095">
                        <a:lnSpc>
                          <a:spcPts val="167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Thursday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2E528F"/>
                      </a:solidFill>
                      <a:prstDash val="solid"/>
                    </a:lnL>
                    <a:lnR w="28575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Heebo Black"/>
                          <a:cs typeface="Heebo Black"/>
                        </a:rPr>
                        <a:t>Friday</a:t>
                      </a:r>
                      <a:endParaRPr sz="1400">
                        <a:latin typeface="Heebo Black"/>
                        <a:cs typeface="Heebo Black"/>
                      </a:endParaRPr>
                    </a:p>
                  </a:txBody>
                  <a:tcPr marL="0" marR="0" marT="15875" marB="0">
                    <a:lnL w="28575">
                      <a:solidFill>
                        <a:srgbClr val="2E528F"/>
                      </a:solidFill>
                      <a:prstDash val="solid"/>
                    </a:lnL>
                    <a:lnR w="12700">
                      <a:solidFill>
                        <a:srgbClr val="2E528F"/>
                      </a:solidFill>
                      <a:prstDash val="solid"/>
                    </a:lnR>
                    <a:lnT w="12700">
                      <a:solidFill>
                        <a:srgbClr val="2E528F"/>
                      </a:solidFill>
                      <a:prstDash val="solid"/>
                    </a:lnT>
                    <a:lnB w="19050">
                      <a:solidFill>
                        <a:srgbClr val="2E528F"/>
                      </a:solidFill>
                      <a:prstDash val="solid"/>
                    </a:lnB>
                    <a:solidFill>
                      <a:srgbClr val="14AE9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40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  <a:spcBef>
                          <a:spcPts val="1330"/>
                        </a:spcBef>
                      </a:pP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r>
                        <a:rPr sz="1050" spc="-3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Course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50" dirty="0">
                        <a:latin typeface="Times New Roman"/>
                        <a:cs typeface="Times New Roman"/>
                      </a:endParaRPr>
                    </a:p>
                    <a:p>
                      <a:pPr marL="96520" marR="89535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00" b="1" spc="-5" smtClean="0">
                          <a:solidFill>
                            <a:srgbClr val="FF0000"/>
                          </a:solidFill>
                          <a:latin typeface="Heebo Black"/>
                          <a:cs typeface="Heebo Black"/>
                        </a:rPr>
                        <a:t>Crusty Gammon</a:t>
                      </a:r>
                      <a:r>
                        <a:rPr lang="it-IT" sz="1000" b="1" spc="-5" baseline="0" smtClean="0">
                          <a:solidFill>
                            <a:srgbClr val="FF0000"/>
                          </a:solidFill>
                          <a:latin typeface="Heebo Black"/>
                          <a:cs typeface="Heebo Black"/>
                        </a:rPr>
                        <a:t> Pie</a:t>
                      </a:r>
                      <a:r>
                        <a:rPr lang="it-IT" sz="1000" b="1" spc="-5" smtClean="0">
                          <a:solidFill>
                            <a:srgbClr val="FF0000"/>
                          </a:solidFill>
                          <a:latin typeface="Heebo Black"/>
                          <a:cs typeface="Heebo Black"/>
                        </a:rPr>
                        <a:t> with Gravy</a:t>
                      </a:r>
                      <a:endParaRPr lang="it-IT" sz="1000" dirty="0">
                        <a:solidFill>
                          <a:srgbClr val="FF0000"/>
                        </a:solidFill>
                        <a:latin typeface="Heebo Black"/>
                        <a:cs typeface="Heebo Black"/>
                      </a:endParaRPr>
                    </a:p>
                    <a:p>
                      <a:pPr marL="96520" marR="89535" algn="ctr">
                        <a:lnSpc>
                          <a:spcPct val="100000"/>
                        </a:lnSpc>
                      </a:pPr>
                      <a:endParaRPr sz="1000" dirty="0">
                        <a:latin typeface="Heebo Black"/>
                        <a:cs typeface="Heebo Black"/>
                      </a:endParaRPr>
                    </a:p>
                  </a:txBody>
                  <a:tcPr marL="0" marR="0" marT="254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GB" sz="1400" dirty="0" smtClean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400" dirty="0" smtClean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sz="1400" dirty="0" smtClean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400" dirty="0" smtClean="0">
                          <a:latin typeface="Times New Roman"/>
                          <a:cs typeface="Times New Roman"/>
                        </a:rPr>
                        <a:t>Sausage &amp; Mash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501015" marR="154940" indent="-340360">
                        <a:lnSpc>
                          <a:spcPts val="1080"/>
                        </a:lnSpc>
                        <a:spcBef>
                          <a:spcPts val="1015"/>
                        </a:spcBef>
                      </a:pPr>
                      <a:r>
                        <a:rPr lang="en-GB" sz="1000" dirty="0" smtClean="0">
                          <a:latin typeface="Arial Black"/>
                          <a:cs typeface="Arial Black"/>
                        </a:rPr>
                        <a:t>Sweet &amp; Sour  Chicken with Noodles</a:t>
                      </a:r>
                    </a:p>
                    <a:p>
                      <a:pPr marL="501015" marR="154940" indent="-340360">
                        <a:lnSpc>
                          <a:spcPts val="1080"/>
                        </a:lnSpc>
                        <a:spcBef>
                          <a:spcPts val="1015"/>
                        </a:spcBef>
                      </a:pP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Chilli Beef Con</a:t>
                      </a:r>
                      <a:r>
                        <a:rPr sz="1000" spc="-2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Carne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Please note there is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no upper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service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on</a:t>
                      </a:r>
                      <a:r>
                        <a:rPr sz="1000" spc="13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fridays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33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Vegetarian</a:t>
                      </a:r>
                      <a:r>
                        <a:rPr sz="1050" spc="-7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621030" marR="245110" indent="-368935">
                        <a:lnSpc>
                          <a:spcPts val="1080"/>
                        </a:lnSpc>
                      </a:pP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Jacket</a:t>
                      </a:r>
                      <a:r>
                        <a:rPr sz="1000" spc="-4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Potato  Bar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lang="en-GB" sz="1400" dirty="0" smtClean="0">
                          <a:latin typeface="Times New Roman"/>
                          <a:cs typeface="Times New Roman"/>
                        </a:rPr>
                        <a:t>    Quorn Sausage       With Onion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 dirty="0">
                        <a:latin typeface="Times New Roman"/>
                        <a:cs typeface="Times New Roman"/>
                      </a:endParaRPr>
                    </a:p>
                    <a:p>
                      <a:pPr marL="373380" marR="219075" indent="-146685">
                        <a:lnSpc>
                          <a:spcPts val="1080"/>
                        </a:lnSpc>
                      </a:pPr>
                      <a:r>
                        <a:rPr lang="en-GB" sz="1000" baseline="0" dirty="0" smtClean="0">
                          <a:latin typeface="Arial Black"/>
                          <a:cs typeface="Arial Black"/>
                        </a:rPr>
                        <a:t>       </a:t>
                      </a:r>
                      <a:r>
                        <a:rPr lang="en-GB" sz="1000" dirty="0" smtClean="0">
                          <a:latin typeface="Arial Black"/>
                          <a:cs typeface="Arial Black"/>
                        </a:rPr>
                        <a:t>Roast Vegetables  Pasta Bake</a:t>
                      </a:r>
                    </a:p>
                    <a:p>
                      <a:pPr marL="373380" marR="219075" indent="-146685">
                        <a:lnSpc>
                          <a:spcPts val="1080"/>
                        </a:lnSpc>
                      </a:pP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558800" marR="83820" indent="-467995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Vegetable &amp; Cheese  Burrito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1764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Accompaniments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78105" marR="71120" indent="-1270" algn="ctr">
                        <a:lnSpc>
                          <a:spcPts val="1080"/>
                        </a:lnSpc>
                      </a:pP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Oven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Baked Diced  Potatoes,</a:t>
                      </a:r>
                      <a:r>
                        <a:rPr sz="1000" spc="-4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Broccoli,  Beans &amp;</a:t>
                      </a:r>
                      <a:r>
                        <a:rPr sz="1000" spc="-2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87630" marR="80645" indent="167005">
                        <a:lnSpc>
                          <a:spcPts val="1080"/>
                        </a:lnSpc>
                      </a:pPr>
                      <a:r>
                        <a:rPr lang="en-GB" sz="1000" spc="-1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Beans</a:t>
                      </a:r>
                      <a:r>
                        <a:rPr lang="en-GB" sz="1000" spc="-10" baseline="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&amp; </a:t>
                      </a:r>
                      <a:r>
                        <a:rPr sz="1000" spc="-10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199390" marR="193675" indent="78740" algn="ctr">
                        <a:lnSpc>
                          <a:spcPts val="1080"/>
                        </a:lnSpc>
                      </a:pPr>
                      <a:r>
                        <a:rPr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lang="en-GB" sz="10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Vegetables</a:t>
                      </a:r>
                      <a:r>
                        <a:rPr sz="1000" spc="-2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605790" marR="142240" indent="-457200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Rice,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Sweetcorn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Salad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7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Chilled</a:t>
                      </a:r>
                      <a:r>
                        <a:rPr sz="1050" spc="-3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50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Shelves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 dirty="0">
                        <a:latin typeface="Times New Roman"/>
                        <a:cs typeface="Times New Roman"/>
                      </a:endParaRPr>
                    </a:p>
                    <a:p>
                      <a:pPr marL="777875" marR="351155" indent="-419734">
                        <a:lnSpc>
                          <a:spcPts val="1730"/>
                        </a:lnSpc>
                      </a:pPr>
                      <a:r>
                        <a:rPr sz="1600" spc="-5" dirty="0" smtClean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600" spc="-1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Yoghurts. </a:t>
                      </a:r>
                      <a:r>
                        <a:rPr sz="16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Jellies </a:t>
                      </a:r>
                      <a:r>
                        <a:rPr sz="16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&amp; </a:t>
                      </a:r>
                      <a:r>
                        <a:rPr sz="16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Fruit</a:t>
                      </a:r>
                      <a:r>
                        <a:rPr sz="1600" spc="7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600" spc="-1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Pots</a:t>
                      </a:r>
                      <a:endParaRPr sz="16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803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4AE9F"/>
                          </a:solidFill>
                          <a:latin typeface="Arial Black"/>
                          <a:cs typeface="Arial Black"/>
                        </a:rPr>
                        <a:t>Desserts</a:t>
                      </a:r>
                      <a:endParaRPr sz="105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83185" marR="60325" indent="-15240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Blackberry &amp;</a:t>
                      </a:r>
                      <a:r>
                        <a:rPr sz="1000" spc="-5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Apple  Crumble &amp;</a:t>
                      </a:r>
                      <a:r>
                        <a:rPr sz="1000" spc="-5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Custard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67005" marR="160020" indent="142875">
                        <a:lnSpc>
                          <a:spcPts val="1080"/>
                        </a:lnSpc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Churros with  Chocolate</a:t>
                      </a:r>
                      <a:r>
                        <a:rPr sz="1000" spc="-6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Sauce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433705" marR="69850" indent="-356870">
                        <a:lnSpc>
                          <a:spcPts val="1080"/>
                        </a:lnSpc>
                      </a:pP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Ice </a:t>
                      </a: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Cream Bar With 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Toppings</a:t>
                      </a:r>
                      <a:endParaRPr sz="100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marL="2832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Cucina</a:t>
                      </a:r>
                      <a:r>
                        <a:rPr sz="100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 </a:t>
                      </a:r>
                      <a:r>
                        <a:rPr sz="1000" spc="-10" dirty="0">
                          <a:solidFill>
                            <a:srgbClr val="1F2950"/>
                          </a:solidFill>
                          <a:latin typeface="Arial Black"/>
                          <a:cs typeface="Arial Black"/>
                        </a:rPr>
                        <a:t>Sundae</a:t>
                      </a:r>
                      <a:endParaRPr sz="1000" dirty="0">
                        <a:latin typeface="Arial Black"/>
                        <a:cs typeface="Arial Black"/>
                      </a:endParaRPr>
                    </a:p>
                  </a:txBody>
                  <a:tcPr marL="0" marR="0" marT="0" marB="0">
                    <a:lnL w="28575">
                      <a:solidFill>
                        <a:srgbClr val="1F2950"/>
                      </a:solidFill>
                      <a:prstDash val="solid"/>
                    </a:lnL>
                    <a:lnR w="28575">
                      <a:solidFill>
                        <a:srgbClr val="1F2950"/>
                      </a:solidFill>
                      <a:prstDash val="solid"/>
                    </a:lnR>
                    <a:lnT w="28575">
                      <a:solidFill>
                        <a:srgbClr val="1F2950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vert="vert">
                    <a:lnL w="28575">
                      <a:solidFill>
                        <a:srgbClr val="1F2950"/>
                      </a:solidFill>
                      <a:prstDash val="solid"/>
                    </a:lnL>
                    <a:lnT w="19050">
                      <a:solidFill>
                        <a:srgbClr val="2E528F"/>
                      </a:solidFill>
                      <a:prstDash val="solid"/>
                    </a:lnT>
                    <a:lnB w="28575">
                      <a:solidFill>
                        <a:srgbClr val="1F2950"/>
                      </a:solidFill>
                      <a:prstDash val="solid"/>
                    </a:lnB>
                    <a:solidFill>
                      <a:srgbClr val="F3A3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321</Words>
  <Application>Microsoft Office PowerPoint</Application>
  <PresentationFormat>A4 Paper (210x297 mm)</PresentationFormat>
  <Paragraphs>231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 Black</vt:lpstr>
      <vt:lpstr>Calibri</vt:lpstr>
      <vt:lpstr>Heebo Black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6th Former Job Opportunities  £5.90 + £0.72 holiday pay per hour. ​ Positions available to cover tills at morning break &amp; lunch time.  If interested please email:  email@mail.com  Ask for the Manager:  Name</dc:title>
  <dc:creator>Melita Berg</dc:creator>
  <cp:lastModifiedBy>Mrs E. Robinson</cp:lastModifiedBy>
  <cp:revision>11</cp:revision>
  <dcterms:created xsi:type="dcterms:W3CDTF">2020-12-14T13:56:01Z</dcterms:created>
  <dcterms:modified xsi:type="dcterms:W3CDTF">2022-03-09T07:55:43Z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2020-10-22T00:00:00Z</vt:filetime>
  </property>
  <property fmtid="{D5CDD505-2E9C-101B-9397-08002B2CF9AE}" pid="3" name="Creator">
    <vt:lpwstr>Acrobat PDFMaker 20 for PowerPoint</vt:lpwstr>
  </property>
  <property fmtid="{D5CDD505-2E9C-101B-9397-08002B2CF9AE}" pid="4" name="LastSaved">
    <vt:filetime>2020-12-14T00:00:00Z</vt:filetime>
  </property>
</Properties>
</file>