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4" d="100"/>
          <a:sy n="64" d="100"/>
        </p:scale>
        <p:origin x="7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EAADA-D1DD-B778-E51C-6A2EBE14F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0C2732-F654-EA82-6264-B2499B6F99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58F29-2A71-70D0-2F14-AB64200C5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23B3F3-26BB-04AD-AE5C-5C5DEAA99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262F9-4751-694F-C9CF-8BB7EB79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130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9E35F-89DA-3990-20B5-B90752A44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DF582-9A57-E473-24E7-CC00686A8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961DF-8783-0DBC-1477-FAB3E22BF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5DD80-5297-DF18-DE46-D2D9051A6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47536-6235-2EC6-2887-424A9199D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9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EBF30-5772-3E2E-E56B-DEB95C111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D9D134-EC57-E971-EAE3-7BB7C5327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51288-647F-9863-7D50-11363D660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1B4615-ED18-E67B-5582-EFC6431B9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E4923-5FAB-0D8A-4752-7AC6403AC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33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42777-AF8F-B40F-8786-B7174B796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3B955-E23B-E04C-5B44-BBF53901A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7F5F01-DD94-1918-B5EC-468E8103E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535067-098E-5195-08FE-304CA3487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30339E-C29E-F1EF-B366-05FDE0F55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B628A8-874D-8205-0D40-4343E6D95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06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2F159-FB52-EB7B-75E3-560B78AB4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66F83-713E-BB80-6B23-FF4B1676E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3DDB4C-6DCB-2060-88E2-288FB71A7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5459C2-2855-E567-D655-3374E79C8C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9DBA20-83D5-0A6F-5BAF-5D50473232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290D4D-5CF5-A3B5-C79D-9F3949E38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046349-7CC0-BDD4-7DFC-88769EEDC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CC6852-6CF7-C3C4-3F26-F261CA6FB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78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7080B-9CAF-5B66-E707-52E0D927A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82196D-136E-D2D2-BBEF-7D20D9E2C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FEB564-48EE-24ED-6FE5-4994B07BC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613DCF-4A45-DA2F-4365-FE0A47406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791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04B532-CEB0-2B7C-EBC9-E2B53BAE2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8218B4-C1E7-C056-AB9F-BCF778E08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043F2-76D4-9500-18B9-2C9334770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6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F6999-07DA-17FB-13E4-0FDD2F2B2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06CEB-EC7E-BF73-965A-92551135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80948E-B226-6FBC-ABAA-2E5C518D90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42E3B7-E9CF-E081-A630-AF4483C7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292D5-41A2-5DE3-7544-43AC38CE6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378C4-7BC3-2379-09E1-0B3EB3A39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883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5AE2F-11DE-D378-AAE0-6EAED3D23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DAEB39-5DC3-1BD5-E095-583B3FFB4B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27179F-E25C-595B-E6C8-1FD2414947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7C1C3E-798D-C2C7-5F46-59EBDB658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77FD42-42EA-DCBE-302F-07A0B3204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ED53D1-0A30-A579-B031-EED110057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417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14878-D13A-F81E-9DBA-F3E534195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23CB50-22DA-FB51-61ED-C0AB268F8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1FEC68-3FA9-3A1B-6EF7-A97A6CDAD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A48C5-9AC7-C7D8-CD47-3A14A4BF9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C9374-AB3D-DD57-8217-B45AFD4BB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58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71D8CE-E74E-11CB-9456-D66D26A547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2E2B11-5F87-C4BC-FA03-4F6164B9EB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A2397-BAA5-01F7-E7CD-2EC39BE95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B3D6E-9090-7932-0D07-878FB595F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221B0-3770-2168-5EDD-FBA25566A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02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AE9F16-9EC6-3D4D-FF2E-EC4A72AA4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FDD3BE-8566-C4BB-7B9F-067205CD2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535D1F-ABA6-85D3-FA75-655C7C39D8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D2C0A-F2A3-45D9-AEA4-5512915768A0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36DFE-017D-97D0-0817-9DA21C62C7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0BEF1-6123-5576-D986-2981FBE291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1582B-83C2-4638-9A0F-11CDD8AF3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53EB60-A474-DFE2-98CF-D6C45E9E032C}"/>
              </a:ext>
            </a:extLst>
          </p:cNvPr>
          <p:cNvSpPr/>
          <p:nvPr/>
        </p:nvSpPr>
        <p:spPr>
          <a:xfrm>
            <a:off x="4128368" y="4522156"/>
            <a:ext cx="4937937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nk Free" panose="03080402000500000000" pitchFamily="66" charset="0"/>
                <a:ea typeface="+mj-ea"/>
                <a:cs typeface="+mj-cs"/>
              </a:rPr>
              <a:t>5 Quick Tips to Grow AAC Communication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cartoon of a person holding a picture frame&#10;&#10;Description automatically generated">
            <a:extLst>
              <a:ext uri="{FF2B5EF4-FFF2-40B4-BE49-F238E27FC236}">
                <a16:creationId xmlns:a16="http://schemas.microsoft.com/office/drawing/2014/main" id="{9CCA8220-B7C9-A015-8563-69A12B2B29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567" r="-1" b="26041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7" name="Picture 6" descr="A cartoon of a child in a wheelchair&#10;&#10;Description automatically generated">
            <a:extLst>
              <a:ext uri="{FF2B5EF4-FFF2-40B4-BE49-F238E27FC236}">
                <a16:creationId xmlns:a16="http://schemas.microsoft.com/office/drawing/2014/main" id="{0A6F8DD5-BBFE-3462-8344-730687A78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92" r="11803" b="2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cartoon of a child and child playing a game&#10;&#10;Description automatically generated">
            <a:extLst>
              <a:ext uri="{FF2B5EF4-FFF2-40B4-BE49-F238E27FC236}">
                <a16:creationId xmlns:a16="http://schemas.microsoft.com/office/drawing/2014/main" id="{11FA353D-48C8-4290-4CF9-A7C3A52A12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4" b="-4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erson and a child playing with a toy&#10;&#10;Description automatically generated">
            <a:extLst>
              <a:ext uri="{FF2B5EF4-FFF2-40B4-BE49-F238E27FC236}">
                <a16:creationId xmlns:a16="http://schemas.microsoft.com/office/drawing/2014/main" id="{395BDD4C-F749-3D8F-E7A4-795253BB01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0" r="3" b="3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person and kids sitting at a table&#10;&#10;Description automatically generated">
            <a:extLst>
              <a:ext uri="{FF2B5EF4-FFF2-40B4-BE49-F238E27FC236}">
                <a16:creationId xmlns:a16="http://schemas.microsoft.com/office/drawing/2014/main" id="{616BD790-42F8-8436-D583-B9C855102FB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488" r="-2" b="-2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06073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4A951-9405-97D3-25B4-D3613EB5E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latin typeface="Ink Free" panose="03080402000500000000" pitchFamily="66" charset="0"/>
              </a:rPr>
              <a:t>1. Model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C8037-5748-3230-F629-FC28A1CB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Modelling is using AAC books, boards, buttons, switches and device to speak AAC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Model some main words or ideas to help AAC users learn how they can use their books, boards, buttons, switches and device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Modelling builds language learning for all, not just AAC users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BF2C77-F4CD-71D6-D3ED-27FC577663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5" r="1" b="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77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4A951-9405-97D3-25B4-D3613EB5E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latin typeface="Ink Free" panose="03080402000500000000" pitchFamily="66" charset="0"/>
              </a:rPr>
              <a:t>2. Expand</a:t>
            </a:r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C8037-5748-3230-F629-FC28A1CB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Expand on words a communicator shares to build on the message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Ass a descriptive work or a clarifying term to help develop their language skills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For example; the young person says “bus” and you can say “yes that’s a yellow bus”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AB1E21-4A9B-1D6C-7848-36251DDA61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3" r="-3" b="-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832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4A951-9405-97D3-25B4-D3613EB5E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 dirty="0"/>
              <a:t>3. Comment </a:t>
            </a: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C8037-5748-3230-F629-FC28A1CB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Questions can help you engage someone but often commenting allows more neural interaction with less pressure or demand.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For example; “it seems you like animals, may favourite animal is…” </a:t>
            </a:r>
          </a:p>
        </p:txBody>
      </p:sp>
      <p:pic>
        <p:nvPicPr>
          <p:cNvPr id="4" name="Picture 3" descr="A cartoon of a child and child playing a game&#10;&#10;Description automatically generated">
            <a:extLst>
              <a:ext uri="{FF2B5EF4-FFF2-40B4-BE49-F238E27FC236}">
                <a16:creationId xmlns:a16="http://schemas.microsoft.com/office/drawing/2014/main" id="{0C65D284-B8DD-A98B-1635-0DE052C40A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2" r="3320" b="-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42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4A951-9405-97D3-25B4-D3613EB5E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latin typeface="Ink Free" panose="03080402000500000000" pitchFamily="66" charset="0"/>
              </a:rPr>
              <a:t>4. Pause and Wait </a:t>
            </a:r>
          </a:p>
        </p:txBody>
      </p:sp>
      <p:sp>
        <p:nvSpPr>
          <p:cNvPr id="3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C8037-5748-3230-F629-FC28A1CB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Give them plenty of time to make their response!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Patient, expectant and pause helps show you care what they have to say.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Wait… and then wait a bit more!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Keep in mind that no response is also acceptable!</a:t>
            </a:r>
          </a:p>
        </p:txBody>
      </p:sp>
      <p:pic>
        <p:nvPicPr>
          <p:cNvPr id="5" name="Picture 4" descr="A cartoon of a person holding a picture frame&#10;&#10;Description automatically generated">
            <a:extLst>
              <a:ext uri="{FF2B5EF4-FFF2-40B4-BE49-F238E27FC236}">
                <a16:creationId xmlns:a16="http://schemas.microsoft.com/office/drawing/2014/main" id="{62775EDB-FD4E-EC59-BA37-755AEA0F44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45" r="2947" b="-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4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4A951-9405-97D3-25B4-D3613EB5E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latin typeface="Ink Free" panose="03080402000500000000" pitchFamily="66" charset="0"/>
              </a:rPr>
              <a:t>5. Believe</a:t>
            </a:r>
          </a:p>
        </p:txBody>
      </p:sp>
      <p:sp>
        <p:nvSpPr>
          <p:cNvPr id="3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C8037-5748-3230-F629-FC28A1CB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You and your communicator must believe in each other to succeed.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Have high but realistic expectations of the interaction you have. </a:t>
            </a:r>
          </a:p>
          <a:p>
            <a:pPr marL="0" indent="0">
              <a:buNone/>
            </a:pPr>
            <a:endParaRPr lang="en-GB" sz="2200" b="1" dirty="0"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sz="2200" b="1" dirty="0">
                <a:latin typeface="Ink Free" panose="03080402000500000000" pitchFamily="66" charset="0"/>
              </a:rPr>
              <a:t>When you work with an attitude of trust and confidence and incredible things WILL happen! </a:t>
            </a:r>
          </a:p>
        </p:txBody>
      </p:sp>
      <p:pic>
        <p:nvPicPr>
          <p:cNvPr id="5" name="Picture 4" descr="A cartoon of a child in a wheelchair&#10;&#10;Description automatically generated">
            <a:extLst>
              <a:ext uri="{FF2B5EF4-FFF2-40B4-BE49-F238E27FC236}">
                <a16:creationId xmlns:a16="http://schemas.microsoft.com/office/drawing/2014/main" id="{259393F5-14EB-A582-22C1-223335560A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3" r="2703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86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239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Ink Free</vt:lpstr>
      <vt:lpstr>Office Theme</vt:lpstr>
      <vt:lpstr>PowerPoint Presentation</vt:lpstr>
      <vt:lpstr>1. Model</vt:lpstr>
      <vt:lpstr>2. Expand</vt:lpstr>
      <vt:lpstr>3. Comment </vt:lpstr>
      <vt:lpstr>4. Pause and Wait </vt:lpstr>
      <vt:lpstr>5. Believe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DAVEY, Lois (HERTFORDSHIRE COMMUNITY NHS TRUST)</dc:creator>
  <cp:lastModifiedBy>DAVEY, Lois (HERTFORDSHIRE COMMUNITY NHS TRUST)</cp:lastModifiedBy>
  <cp:revision>2</cp:revision>
  <dcterms:created xsi:type="dcterms:W3CDTF">2024-09-27T13:15:45Z</dcterms:created>
  <dcterms:modified xsi:type="dcterms:W3CDTF">2024-09-27T13:56:18Z</dcterms:modified>
</cp:coreProperties>
</file>